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2"/>
  </p:notesMasterIdLst>
  <p:sldIdLst>
    <p:sldId id="294" r:id="rId2"/>
    <p:sldId id="295" r:id="rId3"/>
    <p:sldId id="330" r:id="rId4"/>
    <p:sldId id="331" r:id="rId5"/>
    <p:sldId id="319" r:id="rId6"/>
    <p:sldId id="332" r:id="rId7"/>
    <p:sldId id="333" r:id="rId8"/>
    <p:sldId id="334" r:id="rId9"/>
    <p:sldId id="335" r:id="rId10"/>
    <p:sldId id="31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00AAE6"/>
    <a:srgbClr val="003300"/>
    <a:srgbClr val="CC00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7482" autoAdjust="0"/>
  </p:normalViewPr>
  <p:slideViewPr>
    <p:cSldViewPr>
      <p:cViewPr varScale="1">
        <p:scale>
          <a:sx n="102" d="100"/>
          <a:sy n="102" d="100"/>
        </p:scale>
        <p:origin x="-18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1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 smtClean="0">
                <a:solidFill>
                  <a:schemeClr val="tx1"/>
                </a:solidFill>
              </a:rPr>
              <a:t>Профилактические мероприятия</a:t>
            </a:r>
            <a:endParaRPr lang="ru-RU" b="1" i="1" dirty="0">
              <a:solidFill>
                <a:schemeClr val="tx1"/>
              </a:solidFill>
            </a:endParaRPr>
          </a:p>
        </c:rich>
      </c:tx>
      <c:layout/>
      <c:overlay val="0"/>
      <c:spPr>
        <a:solidFill>
          <a:schemeClr val="accent1">
            <a:lumMod val="40000"/>
            <a:lumOff val="60000"/>
          </a:schemeClr>
        </a:solidFill>
        <a:ln>
          <a:noFill/>
        </a:ln>
        <a:effectLst/>
      </c:spPr>
    </c:title>
    <c:autoTitleDeleted val="0"/>
    <c:view3D>
      <c:rotX val="30"/>
      <c:rotY val="146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513725270574931E-4"/>
          <c:y val="0.25821596745660741"/>
          <c:w val="0.94944585449869956"/>
          <c:h val="0.714650295266338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профилактические мероприятия: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D1-4A6E-A99D-3EF6498FE46C}"/>
              </c:ext>
            </c:extLst>
          </c:dPt>
          <c:dPt>
            <c:idx val="1"/>
            <c:bubble3D val="0"/>
            <c:spPr>
              <a:solidFill>
                <a:srgbClr val="FF0000">
                  <a:alpha val="87000"/>
                </a:srgbClr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D1-4A6E-A99D-3EF6498FE46C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DD1-4A6E-A99D-3EF6498FE46C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000" b="1" i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377330601814039"/>
                  <c:y val="7.1457872202233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2425606331738926E-2"/>
                  <c:y val="-0.164372477132170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 i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информирование</c:v>
                </c:pt>
                <c:pt idx="1">
                  <c:v>консультирование</c:v>
                </c:pt>
                <c:pt idx="2">
                  <c:v>предостережение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</c:v>
                </c:pt>
                <c:pt idx="1">
                  <c:v>344</c:v>
                </c:pt>
                <c:pt idx="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60-4F69-9BF8-3648D95A9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705979323010973"/>
          <c:y val="0.10390440948156754"/>
          <c:w val="0.26209987042579869"/>
          <c:h val="0.81921666823344419"/>
        </c:manualLayout>
      </c:layout>
      <c:overlay val="0"/>
      <c:spPr>
        <a:solidFill>
          <a:schemeClr val="accent1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>
        <a:lumMod val="40000"/>
        <a:lumOff val="60000"/>
        <a:alpha val="65000"/>
      </a:schemeClr>
    </a:solidFill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5E4BD-7E28-4B64-ABF7-EFBE23D85FC9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79780-EC7F-4FDF-BB62-B547B0528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477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5CE4-0A4E-4F22-9AF0-2C11D280EC88}" type="datetime1">
              <a:rPr lang="ru-RU" smtClean="0"/>
              <a:t>14.08.2023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24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118C-62A9-4B1A-8414-8BBE69423E60}" type="datetime1">
              <a:rPr lang="ru-RU" smtClean="0"/>
              <a:t>14.08.2023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60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81FF1-5141-45F6-A8CE-E01D7D34C37D}" type="datetime1">
              <a:rPr lang="ru-RU" smtClean="0"/>
              <a:t>14.08.2023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59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F3C5-38D2-4A19-99C5-EE26AE2C1611}" type="datetime1">
              <a:rPr lang="ru-RU" smtClean="0"/>
              <a:t>14.08.2023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37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ED64-8A9F-4A7D-AA91-A6DC1C9AA201}" type="datetime1">
              <a:rPr lang="ru-RU" smtClean="0"/>
              <a:t>14.08.2023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80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A772-6C00-42FC-8EFE-F2A776F229E2}" type="datetime1">
              <a:rPr lang="ru-RU" smtClean="0"/>
              <a:t>14.08.2023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9B00-56BB-4C3F-871E-6774792B4CD8}" type="datetime1">
              <a:rPr lang="ru-RU" smtClean="0"/>
              <a:t>14.08.2023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2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39EF7-3DA2-48D3-89A8-0323428423F6}" type="datetime1">
              <a:rPr lang="ru-RU" smtClean="0"/>
              <a:t>14.08.2023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73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860F-FEF9-4DF7-83E3-BDE11A31A3C8}" type="datetime1">
              <a:rPr lang="ru-RU" smtClean="0"/>
              <a:t>14.08.2023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92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65C7-7F72-4C55-83B7-064013EB7C81}" type="datetime1">
              <a:rPr lang="ru-RU" smtClean="0"/>
              <a:t>14.08.2023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04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3B88-62A0-471B-A002-8FBF2B63BB3F}" type="datetime1">
              <a:rPr lang="ru-RU" smtClean="0"/>
              <a:t>14.08.2023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13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00813-673C-4AB5-B861-2FB8EA372021}" type="datetime1">
              <a:rPr lang="ru-RU" smtClean="0"/>
              <a:t>14.08.2023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84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png"/><Relationship Id="rId7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7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14400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312083" y="325644"/>
            <a:ext cx="1463638" cy="1426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462106" y="458804"/>
            <a:ext cx="1163590" cy="1135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49" y="496502"/>
            <a:ext cx="936104" cy="105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845" y="483059"/>
            <a:ext cx="9116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Сибирское управление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 по экологическому,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технологическому и атомному надзору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839090"/>
            <a:ext cx="779788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«Обсуждение правоприменительной практики Сибирского управления Ростехнадзора за 6 месяцев 2023 года»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27844" y="3501008"/>
            <a:ext cx="91718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Докладывает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Шутов Константин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Викторович,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Исполняющий обязанности начальника межрегионального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по надзору за взрывоопасными объектами хранения и переработки растительного сырья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5245" y="6021288"/>
            <a:ext cx="8107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августа 2023 год</a:t>
            </a:r>
          </a:p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Барнаул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Picture 2" descr="C:\Users\glushkovaai@local.st\Desktop\13.04.2023_Доклад в прокуратуру АК\ИТОГ\Флаг.png">
            <a:extLst>
              <a:ext uri="{FF2B5EF4-FFF2-40B4-BE49-F238E27FC236}">
                <a16:creationId xmlns="" xmlns:a16="http://schemas.microsoft.com/office/drawing/2014/main" id="{3615206A-7FE0-D15C-FFA3-8DE0555DE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0717" y="404664"/>
            <a:ext cx="1869424" cy="111874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softEdge rad="112500"/>
          </a:effectLst>
        </p:spPr>
      </p:pic>
      <p:pic>
        <p:nvPicPr>
          <p:cNvPr id="2050" name="Picture 2" descr="C:\А.И. Глушкова\03_Доклады\03_Презентация ГФИ АК_20.04.2023\4f98d093c5bd6ca3c4bb859c20d5538e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02" y="5768682"/>
            <a:ext cx="3260478" cy="1089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А.И. Глушкова\03_Доклады\03_Презентация ГФИ АК_20.04.2023\rap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623892"/>
            <a:ext cx="3035973" cy="1234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3906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14400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312083" y="325644"/>
            <a:ext cx="1463638" cy="1426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462106" y="458804"/>
            <a:ext cx="1163590" cy="1135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49" y="496502"/>
            <a:ext cx="936104" cy="105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856400" y="2132856"/>
            <a:ext cx="5984875" cy="1439196"/>
          </a:xfrm>
          <a:prstGeom prst="rect">
            <a:avLst/>
          </a:prstGeom>
          <a:solidFill>
            <a:srgbClr val="FFC000">
              <a:alpha val="54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FC8CBCC8-A91B-1E60-A3C6-EF29E9356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5489" y="271370"/>
            <a:ext cx="2019835" cy="1346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A21FE15-1C3A-625F-3228-E786E2DD63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55" y="392494"/>
            <a:ext cx="2046861" cy="11311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436C961-8A11-99FA-E242-BA3586B9B5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726" y="373307"/>
            <a:ext cx="2074127" cy="115034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16416" y="6381328"/>
            <a:ext cx="607011" cy="365125"/>
          </a:xfrm>
          <a:solidFill>
            <a:srgbClr val="FF9999">
              <a:alpha val="85000"/>
            </a:srgbClr>
          </a:solidFill>
        </p:spPr>
        <p:txBody>
          <a:bodyPr/>
          <a:lstStyle/>
          <a:p>
            <a:fld id="{B19B0651-EE4F-4900-A07F-96A6BFA9D0F0}" type="slidenum">
              <a:rPr lang="ru-RU" sz="1800" b="1" i="1" smtClean="0">
                <a:solidFill>
                  <a:schemeClr val="tx1"/>
                </a:solidFill>
              </a:rPr>
              <a:t>10</a:t>
            </a:fld>
            <a:endParaRPr lang="ru-RU" sz="1800" b="1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268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  <a:alpha val="7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13287" y="632179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800" b="1" i="1" smtClean="0">
                <a:solidFill>
                  <a:srgbClr val="002060"/>
                </a:solidFill>
              </a:rPr>
              <a:t>2</a:t>
            </a:fld>
            <a:endParaRPr lang="ru-RU" sz="1800" b="1" i="1" dirty="0">
              <a:solidFill>
                <a:srgbClr val="00206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99592" y="90984"/>
            <a:ext cx="7848872" cy="889744"/>
          </a:xfrm>
        </p:spPr>
        <p:txBody>
          <a:bodyPr anchor="t"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отдел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надзору за взрывоопасными объектами хранения и переработки растительного сырья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4080" y="804477"/>
            <a:ext cx="83076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3"/>
              </a:buBlip>
            </a:pPr>
            <a:r>
              <a:rPr lang="ru-RU" sz="2000" b="1" i="1" dirty="0"/>
              <a:t>В государственном реестре опасных производственных объектов зарегистрировано </a:t>
            </a:r>
            <a:r>
              <a:rPr lang="ru-RU" sz="2000" b="1" i="1" dirty="0">
                <a:solidFill>
                  <a:srgbClr val="FF0000"/>
                </a:solidFill>
              </a:rPr>
              <a:t>836</a:t>
            </a:r>
            <a:r>
              <a:rPr lang="ru-RU" sz="2000" b="1" i="1" dirty="0"/>
              <a:t> объектов (</a:t>
            </a:r>
            <a:r>
              <a:rPr lang="ru-RU" sz="2000" b="1" i="1" dirty="0">
                <a:solidFill>
                  <a:srgbClr val="7030A0"/>
                </a:solidFill>
              </a:rPr>
              <a:t>419</a:t>
            </a:r>
            <a:r>
              <a:rPr lang="ru-RU" sz="2000" b="1" i="1" dirty="0"/>
              <a:t> - </a:t>
            </a:r>
            <a:r>
              <a:rPr lang="en-US" sz="2000" b="1" i="1" dirty="0"/>
              <a:t>III</a:t>
            </a:r>
            <a:r>
              <a:rPr lang="ru-RU" sz="2000" b="1" i="1" dirty="0" smtClean="0"/>
              <a:t> класса ОПО</a:t>
            </a: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ru-RU" sz="2000" b="1" i="1" dirty="0" smtClean="0"/>
              <a:t>и </a:t>
            </a:r>
            <a:r>
              <a:rPr lang="ru-RU" sz="2000" b="1" i="1" dirty="0">
                <a:solidFill>
                  <a:srgbClr val="7030A0"/>
                </a:solidFill>
              </a:rPr>
              <a:t>417</a:t>
            </a:r>
            <a:r>
              <a:rPr lang="ru-RU" sz="2000" b="1" i="1" dirty="0"/>
              <a:t> – </a:t>
            </a:r>
            <a:r>
              <a:rPr lang="en-US" sz="2000" b="1" i="1" dirty="0" smtClean="0"/>
              <a:t>IV</a:t>
            </a:r>
            <a:r>
              <a:rPr lang="ru-RU" sz="2000" b="1" i="1" dirty="0" smtClean="0"/>
              <a:t> класса ОПО) </a:t>
            </a:r>
            <a:r>
              <a:rPr lang="ru-RU" sz="2000" b="1" i="1" dirty="0"/>
              <a:t>в составе </a:t>
            </a:r>
            <a:r>
              <a:rPr lang="ru-RU" sz="2000" b="1" i="1" dirty="0">
                <a:solidFill>
                  <a:srgbClr val="FF0000"/>
                </a:solidFill>
              </a:rPr>
              <a:t>354</a:t>
            </a:r>
            <a:r>
              <a:rPr lang="ru-RU" sz="2000" b="1" i="1" dirty="0"/>
              <a:t> эксплуатирующих организаций, из них малого и среднего бизнеса </a:t>
            </a:r>
            <a:r>
              <a:rPr lang="ru-RU" sz="2000" b="1" i="1" dirty="0" smtClean="0">
                <a:solidFill>
                  <a:srgbClr val="FF0000"/>
                </a:solidFill>
              </a:rPr>
              <a:t>252</a:t>
            </a:r>
            <a:r>
              <a:rPr lang="ru-RU" sz="2000" b="1" i="1" dirty="0" smtClean="0">
                <a:solidFill>
                  <a:srgbClr val="002060"/>
                </a:solidFill>
              </a:rPr>
              <a:t> предприятия</a:t>
            </a:r>
            <a:r>
              <a:rPr lang="ru-RU" sz="2000" b="1" i="1" dirty="0" smtClean="0"/>
              <a:t>.</a:t>
            </a:r>
            <a:endParaRPr lang="ru-RU" sz="2000" b="1" i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84279" y="2228428"/>
            <a:ext cx="2836193" cy="1123712"/>
          </a:xfrm>
          <a:prstGeom prst="roundRect">
            <a:avLst/>
          </a:prstGeom>
          <a:solidFill>
            <a:srgbClr val="00AAE6">
              <a:alpha val="16000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/>
              <a:t>Аварий и несчастных </a:t>
            </a:r>
            <a:r>
              <a:rPr lang="ru-RU" sz="2000" b="1" i="1" dirty="0" smtClean="0"/>
              <a:t>случаев</a:t>
            </a:r>
            <a:br>
              <a:rPr lang="ru-RU" sz="2000" b="1" i="1" dirty="0" smtClean="0"/>
            </a:br>
            <a:r>
              <a:rPr lang="ru-RU" sz="2000" b="1" i="1" dirty="0" smtClean="0">
                <a:solidFill>
                  <a:srgbClr val="FF0000"/>
                </a:solidFill>
              </a:rPr>
              <a:t>не </a:t>
            </a:r>
            <a:r>
              <a:rPr lang="ru-RU" sz="2000" b="1" i="1" dirty="0">
                <a:solidFill>
                  <a:srgbClr val="FF0000"/>
                </a:solidFill>
              </a:rPr>
              <a:t>зарегистрировано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82007" y="2132856"/>
            <a:ext cx="3269913" cy="1328023"/>
          </a:xfrm>
          <a:prstGeom prst="roundRect">
            <a:avLst/>
          </a:prstGeom>
          <a:solidFill>
            <a:srgbClr val="00AAE6">
              <a:alpha val="16000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Опасные производственные объекты хранения и переработки растительного сырья </a:t>
            </a:r>
          </a:p>
        </p:txBody>
      </p:sp>
      <p:sp>
        <p:nvSpPr>
          <p:cNvPr id="31" name="Стрелка вниз 30"/>
          <p:cNvSpPr/>
          <p:nvPr/>
        </p:nvSpPr>
        <p:spPr>
          <a:xfrm rot="16200000">
            <a:off x="4566740" y="1794016"/>
            <a:ext cx="720080" cy="2005703"/>
          </a:xfrm>
          <a:prstGeom prst="downArrow">
            <a:avLst/>
          </a:prstGeom>
          <a:solidFill>
            <a:srgbClr val="00B0F0">
              <a:alpha val="13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/>
          </a:p>
        </p:txBody>
      </p:sp>
      <p:cxnSp>
        <p:nvCxnSpPr>
          <p:cNvPr id="36" name="Прямая со стрелкой 35"/>
          <p:cNvCxnSpPr>
            <a:stCxn id="14" idx="2"/>
          </p:cNvCxnSpPr>
          <p:nvPr/>
        </p:nvCxnSpPr>
        <p:spPr>
          <a:xfrm>
            <a:off x="7402376" y="3352140"/>
            <a:ext cx="0" cy="41559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6156176" y="3797503"/>
            <a:ext cx="280831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ru-RU" b="1" i="1" dirty="0" smtClean="0"/>
              <a:t>Алтайский край;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i="1" dirty="0" smtClean="0"/>
              <a:t>Республика Алтай;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i="1" dirty="0"/>
              <a:t>Кемеровская область;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i="1" dirty="0"/>
              <a:t>Новосибирская </a:t>
            </a:r>
            <a:r>
              <a:rPr lang="ru-RU" b="1" i="1" dirty="0" smtClean="0"/>
              <a:t>область;</a:t>
            </a:r>
            <a:endParaRPr lang="ru-RU" b="1" i="1" dirty="0"/>
          </a:p>
          <a:p>
            <a:pPr marL="285750" indent="-285750">
              <a:buBlip>
                <a:blip r:embed="rId3"/>
              </a:buBlip>
            </a:pPr>
            <a:r>
              <a:rPr lang="ru-RU" b="1" i="1" dirty="0" smtClean="0"/>
              <a:t>Омская область;</a:t>
            </a:r>
          </a:p>
          <a:p>
            <a:pPr marL="285750" indent="-285750">
              <a:buBlip>
                <a:blip r:embed="rId3"/>
              </a:buBlip>
            </a:pPr>
            <a:r>
              <a:rPr lang="ru-RU" b="1" i="1" dirty="0" smtClean="0"/>
              <a:t>Томская область.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984278" y="3793080"/>
            <a:ext cx="2908201" cy="20357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2" descr="C:\Users\glushkovaai@local.st\Desktop\17.04.2023_Презентация АК\ac63fbf641fb9c15c28927943563405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15774"/>
            <a:ext cx="760910" cy="968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Прямоугольник 54"/>
          <p:cNvSpPr/>
          <p:nvPr/>
        </p:nvSpPr>
        <p:spPr>
          <a:xfrm>
            <a:off x="970552" y="3559936"/>
            <a:ext cx="48267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</a:rPr>
              <a:t>По </a:t>
            </a:r>
            <a:r>
              <a:rPr lang="ru-RU" b="1" i="1" dirty="0">
                <a:solidFill>
                  <a:srgbClr val="002060"/>
                </a:solidFill>
              </a:rPr>
              <a:t>стране в I полугодии 2023 г. зафиксирован рост событий аварийности и смертельного травматизма на взрывопожароопасных объектах хранения и переработки растительного </a:t>
            </a:r>
            <a:r>
              <a:rPr lang="ru-RU" b="1" i="1" dirty="0" smtClean="0">
                <a:solidFill>
                  <a:srgbClr val="002060"/>
                </a:solidFill>
              </a:rPr>
              <a:t>сырья.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926903" y="2610534"/>
            <a:ext cx="1930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/>
              <a:t>6</a:t>
            </a:r>
            <a:r>
              <a:rPr lang="ru-RU" dirty="0"/>
              <a:t> </a:t>
            </a:r>
            <a:r>
              <a:rPr lang="ru-RU" b="1" i="1" dirty="0"/>
              <a:t>месяцев 2023 г.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920005" y="5229200"/>
            <a:ext cx="50096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</a:rPr>
              <a:t>В России за  6 месяцев  2023 г. произошло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3 </a:t>
            </a:r>
            <a:r>
              <a:rPr lang="ru-RU" b="1" i="1" dirty="0">
                <a:solidFill>
                  <a:srgbClr val="FF0000"/>
                </a:solidFill>
              </a:rPr>
              <a:t>аварии и 2 несчастных случая со смертельным </a:t>
            </a:r>
            <a:r>
              <a:rPr lang="ru-RU" b="1" i="1" dirty="0" smtClean="0">
                <a:solidFill>
                  <a:srgbClr val="FF0000"/>
                </a:solidFill>
              </a:rPr>
              <a:t>исходом</a:t>
            </a:r>
            <a:r>
              <a:rPr lang="ru-RU" b="1" i="1" dirty="0" smtClean="0">
                <a:solidFill>
                  <a:srgbClr val="002060"/>
                </a:solidFill>
              </a:rPr>
              <a:t>, за аналогичный период 2022 года </a:t>
            </a:r>
            <a:r>
              <a:rPr lang="ru-RU" b="1" i="1" dirty="0">
                <a:solidFill>
                  <a:srgbClr val="002060"/>
                </a:solidFill>
              </a:rPr>
              <a:t>аварий и несчастных случаев не </a:t>
            </a:r>
            <a:r>
              <a:rPr lang="ru-RU" b="1" i="1" dirty="0" smtClean="0">
                <a:solidFill>
                  <a:srgbClr val="002060"/>
                </a:solidFill>
              </a:rPr>
              <a:t>зарегистрировано.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А.И. Глушкова\03_Доклады\03_Презентация ГФИ АК_20.04.2023\1624052921_50-pibig_info-p-uborka-pshenitsi-priroda-krasivo-foto-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754" y="5967864"/>
            <a:ext cx="2639694" cy="890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2847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  <a:alpha val="7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67432" y="637243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800" b="1" i="1" smtClean="0">
                <a:solidFill>
                  <a:srgbClr val="002060"/>
                </a:solidFill>
              </a:rPr>
              <a:t>3</a:t>
            </a:fld>
            <a:endParaRPr lang="ru-RU" sz="1800" b="1" i="1" dirty="0">
              <a:solidFill>
                <a:srgbClr val="00206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06339" y="-27384"/>
            <a:ext cx="7848872" cy="70767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Аварийность и травматизм на взрывопожароопасных объектах хранения и переработки растительного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сырья в России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3424" y="804477"/>
            <a:ext cx="805775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rgbClr val="FF0000"/>
                </a:solidFill>
              </a:rPr>
              <a:t>17.02.2023</a:t>
            </a:r>
            <a:r>
              <a:rPr lang="ru-RU" b="1" i="1" dirty="0" smtClean="0"/>
              <a:t> </a:t>
            </a:r>
            <a:r>
              <a:rPr lang="ru-RU" i="1" dirty="0" smtClean="0"/>
              <a:t>произошел </a:t>
            </a:r>
            <a:r>
              <a:rPr lang="ru-RU" b="1" i="1" dirty="0"/>
              <a:t>несчастный случай со смертельным исходом</a:t>
            </a:r>
            <a:r>
              <a:rPr lang="ru-RU" i="1" dirty="0"/>
              <a:t> </a:t>
            </a:r>
            <a:r>
              <a:rPr lang="ru-RU" i="1" dirty="0" smtClean="0"/>
              <a:t>на </a:t>
            </a:r>
            <a:r>
              <a:rPr lang="ru-RU" i="1" dirty="0"/>
              <a:t>опасном производственном объекте «Элеватор 1» (</a:t>
            </a:r>
            <a:r>
              <a:rPr lang="en-US" i="1" dirty="0"/>
              <a:t>III</a:t>
            </a:r>
            <a:r>
              <a:rPr lang="ru-RU" i="1" dirty="0"/>
              <a:t> </a:t>
            </a:r>
            <a:r>
              <a:rPr lang="ru-RU" i="1" dirty="0" smtClean="0"/>
              <a:t>класс ОПО), </a:t>
            </a:r>
            <a:r>
              <a:rPr lang="ru-RU" i="1" dirty="0"/>
              <a:t>эксплуатируемом </a:t>
            </a:r>
            <a:r>
              <a:rPr lang="ru-RU" b="1" i="1" dirty="0"/>
              <a:t>ООО «Союз-Агро»</a:t>
            </a:r>
            <a:r>
              <a:rPr lang="ru-RU" i="1" dirty="0"/>
              <a:t> (Республика Татарстан</a:t>
            </a:r>
            <a:r>
              <a:rPr lang="ru-RU" i="1" dirty="0" smtClean="0"/>
              <a:t>)</a:t>
            </a:r>
            <a:r>
              <a:rPr lang="ru-RU" i="1" dirty="0"/>
              <a:t>.</a:t>
            </a:r>
            <a:endParaRPr lang="ru-RU" i="1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FF0000"/>
                </a:solidFill>
              </a:rPr>
              <a:t>30.06.2023</a:t>
            </a:r>
            <a:r>
              <a:rPr lang="ru-RU" i="1" dirty="0"/>
              <a:t> произошел </a:t>
            </a:r>
            <a:r>
              <a:rPr lang="ru-RU" b="1" i="1" dirty="0"/>
              <a:t>несчастный случай</a:t>
            </a:r>
            <a:r>
              <a:rPr lang="ru-RU" i="1" dirty="0"/>
              <a:t> </a:t>
            </a:r>
            <a:r>
              <a:rPr lang="ru-RU" b="1" i="1" dirty="0"/>
              <a:t>со смертельным исходом</a:t>
            </a:r>
            <a:r>
              <a:rPr lang="ru-RU" i="1" dirty="0"/>
              <a:t>                    </a:t>
            </a:r>
            <a:r>
              <a:rPr lang="ru-RU" i="1" dirty="0" smtClean="0"/>
              <a:t>на </a:t>
            </a:r>
            <a:r>
              <a:rPr lang="ru-RU" i="1" dirty="0"/>
              <a:t>опасном производственном </a:t>
            </a:r>
            <a:r>
              <a:rPr lang="ru-RU" i="1" dirty="0" smtClean="0"/>
              <a:t>объекте «Цех </a:t>
            </a:r>
            <a:r>
              <a:rPr lang="ru-RU" i="1" dirty="0"/>
              <a:t>по производству муки» (</a:t>
            </a:r>
            <a:r>
              <a:rPr lang="en-US" i="1" dirty="0"/>
              <a:t>III</a:t>
            </a:r>
            <a:r>
              <a:rPr lang="ru-RU" i="1" dirty="0"/>
              <a:t> класс </a:t>
            </a:r>
            <a:r>
              <a:rPr lang="ru-RU" i="1" dirty="0" smtClean="0"/>
              <a:t>ОПО), эксплуатируемом </a:t>
            </a:r>
            <a:r>
              <a:rPr lang="ru-RU" b="1" i="1" dirty="0" smtClean="0"/>
              <a:t>ООО </a:t>
            </a:r>
            <a:r>
              <a:rPr lang="ru-RU" b="1" i="1" dirty="0"/>
              <a:t>«Зерновая компания» </a:t>
            </a:r>
            <a:r>
              <a:rPr lang="ru-RU" i="1" dirty="0"/>
              <a:t>(Республика Калмыкия, г. Элиста</a:t>
            </a:r>
            <a:r>
              <a:rPr lang="ru-RU" i="1" dirty="0" smtClean="0"/>
              <a:t>)</a:t>
            </a:r>
            <a:r>
              <a:rPr lang="ru-RU" b="1" i="1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FF0000"/>
                </a:solidFill>
              </a:rPr>
              <a:t>07.04.2023</a:t>
            </a:r>
            <a:r>
              <a:rPr lang="ru-RU" i="1" dirty="0"/>
              <a:t> произошло </a:t>
            </a:r>
            <a:r>
              <a:rPr lang="ru-RU" b="1" i="1" dirty="0"/>
              <a:t>возгорание</a:t>
            </a:r>
            <a:r>
              <a:rPr lang="ru-RU" i="1" dirty="0"/>
              <a:t> (пожар) зерносклада, входящего в состав опасного производственного объекта «Механизированный склад бестарного напольного хранения растительного сырья</a:t>
            </a:r>
            <a:r>
              <a:rPr lang="ru-RU" i="1" dirty="0" smtClean="0"/>
              <a:t>» (</a:t>
            </a:r>
            <a:r>
              <a:rPr lang="en-US" i="1" dirty="0"/>
              <a:t>IV</a:t>
            </a:r>
            <a:r>
              <a:rPr lang="ru-RU" i="1" dirty="0"/>
              <a:t> класс </a:t>
            </a:r>
            <a:r>
              <a:rPr lang="ru-RU" i="1" dirty="0" smtClean="0"/>
              <a:t>ОПО), </a:t>
            </a:r>
            <a:r>
              <a:rPr lang="ru-RU" i="1" dirty="0"/>
              <a:t>эксплуатируемого </a:t>
            </a:r>
            <a:r>
              <a:rPr lang="ru-RU" b="1" i="1" dirty="0"/>
              <a:t>ООО «Элеватор Бузулук»</a:t>
            </a:r>
            <a:r>
              <a:rPr lang="ru-RU" i="1" dirty="0"/>
              <a:t> (Оренбургская обл., г. Бузулук</a:t>
            </a:r>
            <a:r>
              <a:rPr lang="ru-RU" i="1" dirty="0" smtClean="0"/>
              <a:t>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FF0000"/>
                </a:solidFill>
              </a:rPr>
              <a:t>18.04.2023</a:t>
            </a:r>
            <a:r>
              <a:rPr lang="ru-RU" i="1" dirty="0"/>
              <a:t> произошло </a:t>
            </a:r>
            <a:r>
              <a:rPr lang="ru-RU" b="1" i="1" dirty="0"/>
              <a:t>возгорание</a:t>
            </a:r>
            <a:r>
              <a:rPr lang="ru-RU" i="1" dirty="0"/>
              <a:t> (пожар) на складах бестарного напольного хранения зерна, входящих в состав опасного производственного объекта «Площадка элеватора» (</a:t>
            </a:r>
            <a:r>
              <a:rPr lang="en-US" i="1" dirty="0"/>
              <a:t>III</a:t>
            </a:r>
            <a:r>
              <a:rPr lang="ru-RU" i="1" dirty="0"/>
              <a:t> класс </a:t>
            </a:r>
            <a:r>
              <a:rPr lang="ru-RU" i="1" dirty="0" smtClean="0"/>
              <a:t>ОПО), </a:t>
            </a:r>
            <a:r>
              <a:rPr lang="ru-RU" i="1" dirty="0"/>
              <a:t>эксплуатируемого </a:t>
            </a:r>
            <a:r>
              <a:rPr lang="ru-RU" b="1" i="1" dirty="0"/>
              <a:t>ООО «</a:t>
            </a:r>
            <a:r>
              <a:rPr lang="ru-RU" b="1" i="1" dirty="0" err="1"/>
              <a:t>Буа</a:t>
            </a:r>
            <a:r>
              <a:rPr lang="ru-RU" b="1" i="1" dirty="0"/>
              <a:t> Элеватор»</a:t>
            </a:r>
            <a:r>
              <a:rPr lang="ru-RU" i="1" dirty="0"/>
              <a:t> (Республика Татарстан, г. Буинск).</a:t>
            </a:r>
            <a:endParaRPr lang="ru-RU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36406" y="5633181"/>
            <a:ext cx="7521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этих случаях в ходе расследований произошедших событий был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 целый ряд нарушений требований промышленной безопасности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организационного, так и технического характера.</a:t>
            </a:r>
          </a:p>
        </p:txBody>
      </p:sp>
      <p:pic>
        <p:nvPicPr>
          <p:cNvPr id="19" name="Picture 2" descr="C:\Users\glushkovaai@local.st\Desktop\17.04.2023_Презентация АК\ac63fbf641fb9c15c28927943563405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33181"/>
            <a:ext cx="450005" cy="676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1010894" y="5661250"/>
            <a:ext cx="7665562" cy="10081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961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37243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2400" b="1" i="1" smtClean="0">
                <a:solidFill>
                  <a:schemeClr val="tx1"/>
                </a:solidFill>
              </a:rPr>
              <a:t>4</a:t>
            </a:fld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899592" y="90984"/>
            <a:ext cx="7848872" cy="8897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Контрольная (надзорная) деятельность Межрегионального отдела по надзору за взрывоопасными объектами хранения и переработки растительного сырья</a:t>
            </a:r>
            <a:endParaRPr lang="ru-RU" dirty="0"/>
          </a:p>
        </p:txBody>
      </p:sp>
      <p:graphicFrame>
        <p:nvGraphicFramePr>
          <p:cNvPr id="14" name="Объект 5">
            <a:extLst>
              <a:ext uri="{FF2B5EF4-FFF2-40B4-BE49-F238E27FC236}">
                <a16:creationId xmlns="" xmlns:a16="http://schemas.microsoft.com/office/drawing/2014/main" id="{0FDF09E9-1AA2-D930-4BD8-EE01C0E52B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375116"/>
              </p:ext>
            </p:extLst>
          </p:nvPr>
        </p:nvGraphicFramePr>
        <p:xfrm>
          <a:off x="659428" y="2852936"/>
          <a:ext cx="823305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731436" y="980728"/>
            <a:ext cx="8161044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5"/>
              </a:buBlip>
            </a:pPr>
            <a:r>
              <a:rPr lang="ru-RU" sz="2400" b="1" i="1" dirty="0"/>
              <a:t>За 6 месяцев 2023 года было проведено 504 профилактических мероприятия в отношении </a:t>
            </a:r>
            <a:r>
              <a:rPr lang="ru-RU" sz="2400" b="1" i="1" dirty="0" smtClean="0"/>
              <a:t>взрывоопасных объектов хранения </a:t>
            </a:r>
            <a:r>
              <a:rPr lang="ru-RU" sz="2400" b="1" i="1" dirty="0"/>
              <a:t>и переработки растительного </a:t>
            </a:r>
            <a:r>
              <a:rPr lang="ru-RU" sz="2400" b="1" i="1" dirty="0" smtClean="0"/>
              <a:t>сырья. 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7138399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Объект 4">
            <a:extLst>
              <a:ext uri="{FF2B5EF4-FFF2-40B4-BE49-F238E27FC236}">
                <a16:creationId xmlns="" xmlns:a16="http://schemas.microsoft.com/office/drawing/2014/main" id="{54DA1F5F-445E-5FDE-5170-5AC9AD6F6B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2" r="21476" b="3"/>
          <a:stretch/>
        </p:blipFill>
        <p:spPr>
          <a:xfrm>
            <a:off x="899592" y="3361060"/>
            <a:ext cx="3456384" cy="33803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Объект 4">
            <a:extLst>
              <a:ext uri="{FF2B5EF4-FFF2-40B4-BE49-F238E27FC236}">
                <a16:creationId xmlns="" xmlns:a16="http://schemas.microsoft.com/office/drawing/2014/main" id="{E181EF13-B26F-93B7-1EE3-94FF657895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29000"/>
            <a:ext cx="4220651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800" b="1" i="1" smtClean="0">
                <a:solidFill>
                  <a:srgbClr val="003300"/>
                </a:solidFill>
              </a:rPr>
              <a:t>5</a:t>
            </a:fld>
            <a:endParaRPr lang="ru-RU" sz="1800" b="1" i="1" dirty="0">
              <a:solidFill>
                <a:srgbClr val="0033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6004" y="1052736"/>
            <a:ext cx="78594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5"/>
              </a:buBlip>
            </a:pPr>
            <a:r>
              <a:rPr lang="ru-RU" b="1" i="1" dirty="0" smtClean="0"/>
              <a:t>Проводится информирование региональных </a:t>
            </a:r>
            <a:r>
              <a:rPr lang="ru-RU" b="1" i="1" dirty="0"/>
              <a:t>и </a:t>
            </a:r>
            <a:r>
              <a:rPr lang="ru-RU" b="1" i="1" dirty="0" smtClean="0"/>
              <a:t>муниципальных органов </a:t>
            </a:r>
            <a:r>
              <a:rPr lang="ru-RU" b="1" i="1" dirty="0"/>
              <a:t>власти</a:t>
            </a:r>
            <a:r>
              <a:rPr lang="ru-RU" b="1" i="1" dirty="0" smtClean="0"/>
              <a:t> о </a:t>
            </a:r>
            <a:r>
              <a:rPr lang="ru-RU" b="1" i="1" dirty="0"/>
              <a:t>состоянии аварийности и смертельного травматизма на взрывопожароопасных производственных объектах хранения и переработки растительного </a:t>
            </a:r>
            <a:r>
              <a:rPr lang="ru-RU" b="1" i="1" dirty="0" smtClean="0"/>
              <a:t>сырья.</a:t>
            </a:r>
          </a:p>
          <a:p>
            <a:pPr marL="285750" indent="-285750" algn="just">
              <a:buBlip>
                <a:blip r:embed="rId5"/>
              </a:buBlip>
            </a:pPr>
            <a:r>
              <a:rPr lang="ru-RU" b="1" i="1" dirty="0" smtClean="0"/>
              <a:t>Строительство </a:t>
            </a:r>
            <a:r>
              <a:rPr lang="ru-RU" b="1" i="1" dirty="0"/>
              <a:t>складов силосного </a:t>
            </a:r>
            <a:r>
              <a:rPr lang="ru-RU" b="1" i="1" dirty="0" smtClean="0"/>
              <a:t>типа, </a:t>
            </a:r>
            <a:r>
              <a:rPr lang="ru-RU" b="1" i="1" dirty="0"/>
              <a:t>приемно-очистительных </a:t>
            </a:r>
            <a:r>
              <a:rPr lang="ru-RU" b="1" i="1" dirty="0" smtClean="0"/>
              <a:t>башен </a:t>
            </a:r>
            <a:r>
              <a:rPr lang="ru-RU" b="1" i="1" dirty="0"/>
              <a:t>и отдельно стоящих сушильных участков растительного </a:t>
            </a:r>
            <a:r>
              <a:rPr lang="ru-RU" b="1" i="1" dirty="0" smtClean="0"/>
              <a:t>сырья послужило новым витком развития взаимодействия между органами власти.</a:t>
            </a:r>
            <a:endParaRPr lang="ru-RU" b="1" i="1" dirty="0"/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899592" y="90984"/>
            <a:ext cx="7848872" cy="8897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Сибирского управления с региональными и муниципальными органами власти по вопросам промышленной безопасности объектов хранения и переработки растительного сырья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908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  <a:alpha val="7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lushkovaai@local.st\Desktop\Публичные слушания-сырье\Картинки\image050-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36" y="6003156"/>
            <a:ext cx="733649" cy="76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12" y="3494043"/>
            <a:ext cx="4116500" cy="2361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800" b="1" i="1" smtClean="0">
                <a:solidFill>
                  <a:srgbClr val="003300"/>
                </a:solidFill>
              </a:rPr>
              <a:t>6</a:t>
            </a:fld>
            <a:endParaRPr lang="ru-RU" sz="1800" b="1" i="1" dirty="0">
              <a:solidFill>
                <a:srgbClr val="0033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3680" y="908720"/>
            <a:ext cx="81888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5"/>
              </a:buBlip>
            </a:pPr>
            <a:r>
              <a:rPr lang="ru-RU" b="1" i="1" dirty="0" smtClean="0"/>
              <a:t>Информация </a:t>
            </a:r>
            <a:r>
              <a:rPr lang="ru-RU" b="1" i="1" dirty="0"/>
              <a:t>о нарушениях требований промышленной безопасности в организациях агропромышленного комплекса и сельского хозяйства направлена </a:t>
            </a:r>
            <a:r>
              <a:rPr lang="ru-RU" b="1" i="1" dirty="0" smtClean="0"/>
              <a:t>в Правительство </a:t>
            </a:r>
            <a:r>
              <a:rPr lang="ru-RU" b="1" i="1" dirty="0"/>
              <a:t>Алтайского края и администрации районов Алтайского края.</a:t>
            </a:r>
            <a:endParaRPr lang="ru-RU" b="1" i="1" dirty="0" smtClean="0"/>
          </a:p>
          <a:p>
            <a:pPr marL="285750" indent="-285750" algn="just">
              <a:buBlip>
                <a:blip r:embed="rId5"/>
              </a:buBlip>
            </a:pPr>
            <a:r>
              <a:rPr lang="ru-RU" b="1" i="1" dirty="0" smtClean="0">
                <a:solidFill>
                  <a:srgbClr val="FF0000"/>
                </a:solidFill>
              </a:rPr>
              <a:t>20.02.2023</a:t>
            </a:r>
            <a:r>
              <a:rPr lang="ru-RU" b="1" i="1" dirty="0" smtClean="0"/>
              <a:t> на территории Алтайского края </a:t>
            </a:r>
            <a:r>
              <a:rPr lang="ru-RU" b="1" i="1" dirty="0"/>
              <a:t>проведено </a:t>
            </a:r>
            <a:r>
              <a:rPr lang="ru-RU" b="1" i="1" dirty="0" smtClean="0"/>
              <a:t>совещание «</a:t>
            </a:r>
            <a:r>
              <a:rPr lang="ru-RU" b="1" i="1" dirty="0"/>
              <a:t>Состояние аварийности и смертельного травматизма на взрывопожароопасных производственных объектах хранения и переработки растительного сырья в 2022 году», в котором приняло участие более </a:t>
            </a:r>
            <a:r>
              <a:rPr lang="ru-RU" b="1" i="1" dirty="0">
                <a:solidFill>
                  <a:srgbClr val="00B050"/>
                </a:solidFill>
              </a:rPr>
              <a:t>100</a:t>
            </a:r>
            <a:r>
              <a:rPr lang="ru-RU" b="1" i="1" dirty="0"/>
              <a:t> </a:t>
            </a:r>
            <a:r>
              <a:rPr lang="ru-RU" b="1" i="1" dirty="0">
                <a:solidFill>
                  <a:srgbClr val="00B050"/>
                </a:solidFill>
              </a:rPr>
              <a:t>человек</a:t>
            </a:r>
            <a:r>
              <a:rPr lang="ru-RU" b="1" i="1" dirty="0"/>
              <a:t> из </a:t>
            </a:r>
            <a:r>
              <a:rPr lang="ru-RU" b="1" i="1" dirty="0">
                <a:solidFill>
                  <a:srgbClr val="7030A0"/>
                </a:solidFill>
              </a:rPr>
              <a:t>62 </a:t>
            </a:r>
            <a:r>
              <a:rPr lang="ru-RU" b="1" i="1" dirty="0" smtClean="0">
                <a:solidFill>
                  <a:srgbClr val="7030A0"/>
                </a:solidFill>
              </a:rPr>
              <a:t>организаций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756812" y="145383"/>
            <a:ext cx="7848872" cy="7633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отдел по надзору за взрывоопасными объектами хранения и переработки растительного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сырья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65085" y="6003156"/>
            <a:ext cx="710780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совещании поднялся вопрос </a:t>
            </a: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необходимости проведения </a:t>
            </a:r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профилактического визита </a:t>
            </a: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проведения профилактических мероприятий и в условиях ограничений контрольных (надзорных) </a:t>
            </a:r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мероприятий.</a:t>
            </a:r>
            <a:endParaRPr lang="ru-RU" sz="1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Объект 5">
            <a:extLst>
              <a:ext uri="{FF2B5EF4-FFF2-40B4-BE49-F238E27FC236}">
                <a16:creationId xmlns="" xmlns:a16="http://schemas.microsoft.com/office/drawing/2014/main" id="{E5075688-3997-F98C-5131-0F4F7CB8DB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/>
          <a:srcRect t="27374" b="19148"/>
          <a:stretch/>
        </p:blipFill>
        <p:spPr>
          <a:xfrm>
            <a:off x="5087175" y="3494043"/>
            <a:ext cx="3888432" cy="2385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855709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  <a:alpha val="7000"/>
              </a:schemeClr>
            </a:gs>
            <a:gs pos="50000">
              <a:schemeClr val="accent5">
                <a:lumMod val="40000"/>
                <a:lumOff val="60000"/>
                <a:alpha val="4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lushkovaai@local.st\Desktop\Публичные слушания-сырье\Картинки\image050-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84" y="2492896"/>
            <a:ext cx="567387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800" b="1" i="1" smtClean="0">
                <a:solidFill>
                  <a:srgbClr val="003300"/>
                </a:solidFill>
              </a:rPr>
              <a:t>7</a:t>
            </a:fld>
            <a:endParaRPr lang="ru-RU" sz="1800" b="1" i="1" dirty="0">
              <a:solidFill>
                <a:srgbClr val="0033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3680" y="908720"/>
            <a:ext cx="81888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4"/>
              </a:buBlip>
            </a:pPr>
            <a:r>
              <a:rPr lang="ru-RU" b="1" i="1" dirty="0">
                <a:solidFill>
                  <a:srgbClr val="FF0000"/>
                </a:solidFill>
              </a:rPr>
              <a:t>В апреле 2023 года </a:t>
            </a:r>
            <a:r>
              <a:rPr lang="ru-RU" b="1" i="1" dirty="0"/>
              <a:t>на </a:t>
            </a:r>
            <a:r>
              <a:rPr lang="ru-RU" b="1" i="1" dirty="0" smtClean="0"/>
              <a:t>территории Омской области в режиме ВКС проведено совещание, </a:t>
            </a:r>
            <a:r>
              <a:rPr lang="ru-RU" b="1" i="1" dirty="0"/>
              <a:t>в котором приняло участие </a:t>
            </a:r>
            <a:r>
              <a:rPr lang="ru-RU" b="1" i="1" dirty="0" smtClean="0">
                <a:solidFill>
                  <a:srgbClr val="7030A0"/>
                </a:solidFill>
              </a:rPr>
              <a:t>32 организации</a:t>
            </a:r>
            <a:r>
              <a:rPr lang="ru-RU" b="1" i="1" dirty="0" smtClean="0"/>
              <a:t>.</a:t>
            </a:r>
          </a:p>
          <a:p>
            <a:pPr marL="285750" indent="-285750" algn="just">
              <a:buBlip>
                <a:blip r:embed="rId4"/>
              </a:buBlip>
            </a:pPr>
            <a:r>
              <a:rPr lang="ru-RU" b="1" i="1" dirty="0">
                <a:solidFill>
                  <a:srgbClr val="FF0000"/>
                </a:solidFill>
              </a:rPr>
              <a:t>19.04.2023</a:t>
            </a:r>
            <a:r>
              <a:rPr lang="ru-RU" b="1" i="1" dirty="0"/>
              <a:t> проведено очередное </a:t>
            </a:r>
            <a:r>
              <a:rPr lang="ru-RU" b="1" i="1" dirty="0" smtClean="0"/>
              <a:t>совещание</a:t>
            </a:r>
            <a:r>
              <a:rPr lang="ru-RU" b="1" i="1" dirty="0"/>
              <a:t> на территории Алтайского края</a:t>
            </a:r>
            <a:r>
              <a:rPr lang="ru-RU" b="1" i="1" dirty="0" smtClean="0"/>
              <a:t> </a:t>
            </a:r>
            <a:r>
              <a:rPr lang="ru-RU" b="1" i="1" dirty="0"/>
              <a:t>по эксплуатации зерносушилок, работающих на газе. В совещании приняло участие </a:t>
            </a:r>
            <a:r>
              <a:rPr lang="ru-RU" b="1" i="1" dirty="0">
                <a:solidFill>
                  <a:srgbClr val="00B050"/>
                </a:solidFill>
              </a:rPr>
              <a:t>42 представителя</a:t>
            </a:r>
            <a:r>
              <a:rPr lang="ru-RU" b="1" i="1" dirty="0"/>
              <a:t>. </a:t>
            </a:r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756812" y="145383"/>
            <a:ext cx="7848872" cy="7633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отдел по надзору за взрывоопасными объектами хранения и переработки растительного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сырья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2492896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совещании были вопросы по приведению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опасных производственных объектов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нормативным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требованиям. 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38552" y="2276872"/>
            <a:ext cx="2853928" cy="107721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Сибирским управлением Ростехнадзора </a:t>
            </a: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</a:t>
            </a: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даны ответы на вопросы </a:t>
            </a: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рекомендации.</a:t>
            </a:r>
            <a:endParaRPr lang="ru-RU" sz="1600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 descr="C:\Users\glushkovaai@local.st\Desktop\17.04.2023_Презентация АК\Безымянн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480" y="2288740"/>
            <a:ext cx="648072" cy="106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45840" y="3978930"/>
            <a:ext cx="8046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 smtClean="0"/>
              <a:t>Информационно-рекомендательные письма Сибирского управления Ростехнадзора  направлены в поднадзорные организации;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 smtClean="0"/>
              <a:t>Информационное письмо </a:t>
            </a:r>
            <a:r>
              <a:rPr lang="ru-RU" b="1" i="1" dirty="0"/>
              <a:t>«О профилактике аварийности и смертельного травматизма на предприятиях агропромышленного комплекса и сельского хозяйства</a:t>
            </a:r>
            <a:r>
              <a:rPr lang="ru-RU" b="1" i="1" dirty="0" smtClean="0"/>
              <a:t>» направлено главам </a:t>
            </a:r>
            <a:r>
              <a:rPr lang="ru-RU" b="1" i="1" dirty="0"/>
              <a:t>администраций районов Сибирского Федерального </a:t>
            </a:r>
            <a:r>
              <a:rPr lang="ru-RU" b="1" i="1" dirty="0" smtClean="0"/>
              <a:t>округа.</a:t>
            </a:r>
            <a:endParaRPr lang="ru-RU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45840" y="3356992"/>
            <a:ext cx="7759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Работа Сибирского управления Ростехнадзора направлена на профилактику нарушений обязательных требований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glushkovaai@local.st\Desktop\Публичные слушания-сырье\Картинки\Novost-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02" y="5733257"/>
            <a:ext cx="1621573" cy="1070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glushkovaai@local.st\Desktop\Публичные слушания-сырье\Картинки\75765574930d10153ed91636d041596f_original.19319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445225"/>
            <a:ext cx="2377500" cy="1412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glushkovaai@local.st\Desktop\Публичные слушания-сырье\Картинки\yoncgbkedsu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910" y="5733257"/>
            <a:ext cx="1574274" cy="1144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glushkovaai@local.st\Desktop\Публичные слушания-сырье\Картинки\dim_2127698__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053" y="5733256"/>
            <a:ext cx="1975857" cy="1131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9487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  <a:alpha val="7000"/>
              </a:schemeClr>
            </a:gs>
            <a:gs pos="50000">
              <a:schemeClr val="accent5">
                <a:lumMod val="40000"/>
                <a:lumOff val="60000"/>
                <a:alpha val="3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800" b="1" i="1" smtClean="0">
                <a:solidFill>
                  <a:srgbClr val="003300"/>
                </a:solidFill>
              </a:rPr>
              <a:t>8</a:t>
            </a:fld>
            <a:endParaRPr lang="ru-RU" sz="1800" b="1" i="1" dirty="0">
              <a:solidFill>
                <a:srgbClr val="0033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3680" y="908720"/>
            <a:ext cx="8188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3"/>
              </a:buBlip>
            </a:pPr>
            <a:r>
              <a:rPr lang="ru-RU" b="1" i="1" dirty="0"/>
              <a:t>Сибирским </a:t>
            </a:r>
            <a:r>
              <a:rPr lang="ru-RU" b="1" i="1" dirty="0" smtClean="0"/>
              <a:t>управлением Ростехнадзора </a:t>
            </a:r>
            <a:r>
              <a:rPr lang="ru-RU" b="1" i="1" dirty="0"/>
              <a:t>проводятся </a:t>
            </a:r>
            <a:r>
              <a:rPr lang="ru-RU" b="1" i="1" dirty="0" smtClean="0"/>
              <a:t>консультации поднадзорных предприятий.</a:t>
            </a:r>
            <a:endParaRPr lang="ru-RU" b="1" i="1" dirty="0"/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756812" y="145383"/>
            <a:ext cx="7848872" cy="7633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отдел по надзору за взрывоопасными объектами хранения и переработки растительного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сырья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54951" y="1555051"/>
            <a:ext cx="7337529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Сибирским управлением Ростехнадзора за 6 месяцев 2023 г.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344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консультирования. 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4" descr="C:\Users\glushkovaai@local.st\Desktop\17.04.2023_Презентация АК\Безымя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80" y="1555052"/>
            <a:ext cx="648072" cy="64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44880" y="2348880"/>
            <a:ext cx="8188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3"/>
              </a:buBlip>
            </a:pPr>
            <a:r>
              <a:rPr lang="ru-RU" b="1" i="1" dirty="0" smtClean="0"/>
              <a:t>Сибирское управление </a:t>
            </a:r>
            <a:r>
              <a:rPr lang="ru-RU" b="1" i="1" dirty="0"/>
              <a:t>Ростехнадзора </a:t>
            </a:r>
            <a:r>
              <a:rPr lang="ru-RU" b="1" i="1" dirty="0" smtClean="0"/>
              <a:t>проводит работу </a:t>
            </a:r>
            <a:r>
              <a:rPr lang="ru-RU" b="1" i="1" dirty="0"/>
              <a:t>по выявлению  индикаторов риска обязательных требований в области промышленной </a:t>
            </a:r>
            <a:r>
              <a:rPr lang="ru-RU" b="1" i="1" dirty="0" smtClean="0"/>
              <a:t>безопасности, организует внеплановые проверки в отношении предприятий, допустивших срабатывание индикаторов риска.</a:t>
            </a:r>
            <a:endParaRPr lang="ru-RU" b="1" i="1" dirty="0"/>
          </a:p>
        </p:txBody>
      </p:sp>
      <p:pic>
        <p:nvPicPr>
          <p:cNvPr id="19" name="Picture 2" descr="C:\Users\glushkovaai@local.st\Desktop\17.04.2023_Презентация АК\ac63fbf641fb9c15c28927943563405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84536"/>
            <a:ext cx="635767" cy="99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87624" y="3501008"/>
            <a:ext cx="7337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сработал индикатор риска - отсутствие лицензии на эксплуатацию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опасных производственных объектов,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зарегистрированных более 4 месяцев. </a:t>
            </a: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организаций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имеющих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лицензии.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59491" y="4755397"/>
            <a:ext cx="3744255" cy="10215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выездные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предприятий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Алтайского края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975604" y="5266175"/>
            <a:ext cx="0" cy="7551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2" idx="1"/>
          </p:cNvCxnSpPr>
          <p:nvPr/>
        </p:nvCxnSpPr>
        <p:spPr>
          <a:xfrm flipH="1">
            <a:off x="975605" y="5266175"/>
            <a:ext cx="2838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292080" y="5266174"/>
            <a:ext cx="0" cy="73111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12" idx="3"/>
          </p:cNvCxnSpPr>
          <p:nvPr/>
        </p:nvCxnSpPr>
        <p:spPr>
          <a:xfrm flipH="1">
            <a:off x="5003746" y="5266174"/>
            <a:ext cx="288334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688340" y="6024824"/>
            <a:ext cx="2587516" cy="5107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предприятия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соответствуют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лицензионным требованиям 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671447" y="6026312"/>
            <a:ext cx="2664598" cy="5107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предприятия </a:t>
            </a:r>
            <a:r>
              <a:rPr lang="ru-RU" sz="1200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1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соответствуют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лицензионным требованиям </a:t>
            </a:r>
          </a:p>
        </p:txBody>
      </p:sp>
      <p:pic>
        <p:nvPicPr>
          <p:cNvPr id="43" name="Picture 2" descr="C:\Users\glushkovaai@local.st\Desktop\17.04.2023_Презентация АК\newbg1-1024x57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615480" cy="1741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7308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  <a:alpha val="7000"/>
              </a:schemeClr>
            </a:gs>
            <a:gs pos="50000">
              <a:schemeClr val="accent5">
                <a:lumMod val="40000"/>
                <a:lumOff val="60000"/>
                <a:alpha val="37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-3086047" y="3273880"/>
            <a:ext cx="6843212" cy="32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744012">
            <a:off x="55513" y="132386"/>
            <a:ext cx="562294" cy="554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744012">
            <a:off x="105032" y="189621"/>
            <a:ext cx="461053" cy="440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" y="145383"/>
            <a:ext cx="468052" cy="52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800" b="1" i="1" smtClean="0">
                <a:solidFill>
                  <a:srgbClr val="003300"/>
                </a:solidFill>
              </a:rPr>
              <a:t>9</a:t>
            </a:fld>
            <a:endParaRPr lang="ru-RU" sz="1800" b="1" i="1" dirty="0">
              <a:solidFill>
                <a:srgbClr val="0033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3680" y="620688"/>
            <a:ext cx="81888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3"/>
              </a:buBlip>
            </a:pPr>
            <a:r>
              <a:rPr lang="ru-RU" sz="1600" b="1" i="1" dirty="0"/>
              <a:t>Сибирским </a:t>
            </a:r>
            <a:r>
              <a:rPr lang="ru-RU" sz="1600" b="1" i="1" dirty="0" smtClean="0"/>
              <a:t>управлением </a:t>
            </a:r>
            <a:r>
              <a:rPr lang="ru-RU" sz="1600" b="1" i="1" dirty="0"/>
              <a:t>Ростехнадзора объявлены предостережения о недопустимости нарушения обязательных требований ряду эксплуатирующих организаций Алтайского края, Омской и Новосибирской областей</a:t>
            </a:r>
            <a:r>
              <a:rPr lang="ru-RU" sz="1600" b="1" i="1" dirty="0" smtClean="0"/>
              <a:t>.</a:t>
            </a:r>
          </a:p>
          <a:p>
            <a:pPr marL="285750" indent="-285750" algn="just">
              <a:buBlip>
                <a:blip r:embed="rId3"/>
              </a:buBlip>
            </a:pPr>
            <a:r>
              <a:rPr lang="ru-RU" sz="1600" b="1" i="1" dirty="0" smtClean="0"/>
              <a:t>Инспекторский состав принял </a:t>
            </a:r>
            <a:r>
              <a:rPr lang="ru-RU" sz="1600" b="1" i="1" dirty="0"/>
              <a:t>участие в проверках, проводимых прокуратурой Алтайского края на территориях 3 </a:t>
            </a:r>
            <a:r>
              <a:rPr lang="ru-RU" sz="1600" b="1" i="1" dirty="0" smtClean="0"/>
              <a:t>районов: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1600" b="1" i="1" dirty="0" err="1"/>
              <a:t>Бийский</a:t>
            </a:r>
            <a:r>
              <a:rPr lang="ru-RU" sz="1600" b="1" i="1" dirty="0"/>
              <a:t> район;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1600" b="1" i="1" dirty="0" err="1"/>
              <a:t>Ребрихинский</a:t>
            </a:r>
            <a:r>
              <a:rPr lang="ru-RU" sz="1600" b="1" i="1" dirty="0"/>
              <a:t> район;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1600" b="1" i="1" dirty="0"/>
              <a:t>Целинный </a:t>
            </a:r>
            <a:r>
              <a:rPr lang="ru-RU" sz="1600" b="1" i="1" dirty="0" smtClean="0"/>
              <a:t>район.</a:t>
            </a:r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756812" y="-27384"/>
            <a:ext cx="7848872" cy="7633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отдел по надзору за взрывоопасными объектами хранения и переработки растительного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сырья</a:t>
            </a:r>
            <a:endParaRPr lang="ru-RU" dirty="0"/>
          </a:p>
        </p:txBody>
      </p:sp>
      <p:pic>
        <p:nvPicPr>
          <p:cNvPr id="19" name="Picture 2" descr="C:\Users\glushkovaai@local.st\Desktop\17.04.2023_Презентация АК\ac63fbf641fb9c15c28927943563405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11054"/>
            <a:ext cx="760910" cy="79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90193" y="2636912"/>
            <a:ext cx="7337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проверок  ООО «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Курай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Агро Плюс» (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Бийский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цех по производству крупы), ООО «Шанс» (Целинный район, 3 цеха по производству крупы) и ООО «Барнаульский пищевик» (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Ребрихинский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цех по производству комбикормов) выявлено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требований промышленной безопасности.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2903" y="3933056"/>
            <a:ext cx="41251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нарушения: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Недостаточный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производственный контроль за состоянием промышленной безопасности;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 промышленной безопасности на здания и технические устройства;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эксплуатации технологического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оборудования.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3043" y="3933056"/>
            <a:ext cx="3968205" cy="22823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70821" y="3717032"/>
            <a:ext cx="409366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проверки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устранения обстоятельств, послуживших основанием назначения административного приостановления деятельности ОАО «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Называевский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элеватор», было установлено не устранение таких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решению суда было принято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приостановке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ОАО «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Называевский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элеватор»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срок 90 суток.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98080" y="3717032"/>
            <a:ext cx="4166408" cy="280076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0468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2836</TotalTime>
  <Words>968</Words>
  <Application>Microsoft Office PowerPoint</Application>
  <PresentationFormat>Экран (4:3)</PresentationFormat>
  <Paragraphs>81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Межрегиональный отдел по надзору за взрывоопасными объектами хранения и переработки растительного сырья</vt:lpstr>
      <vt:lpstr>Аварийность и травматизм на взрывопожароопасных объектах хранения и переработки растительного сырья в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Дерксен Ольга Дмитриевна</dc:creator>
  <cp:lastModifiedBy>Ростехнадзор</cp:lastModifiedBy>
  <cp:revision>178</cp:revision>
  <dcterms:created xsi:type="dcterms:W3CDTF">2018-01-19T07:14:08Z</dcterms:created>
  <dcterms:modified xsi:type="dcterms:W3CDTF">2023-08-14T07:25:50Z</dcterms:modified>
</cp:coreProperties>
</file>